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56"/>
  </p:notesMasterIdLst>
  <p:handoutMasterIdLst>
    <p:handoutMasterId r:id="rId57"/>
  </p:handoutMasterIdLst>
  <p:sldIdLst>
    <p:sldId id="319" r:id="rId2"/>
    <p:sldId id="321" r:id="rId3"/>
    <p:sldId id="257" r:id="rId4"/>
    <p:sldId id="307" r:id="rId5"/>
    <p:sldId id="344" r:id="rId6"/>
    <p:sldId id="298" r:id="rId7"/>
    <p:sldId id="299" r:id="rId8"/>
    <p:sldId id="309" r:id="rId9"/>
    <p:sldId id="329" r:id="rId10"/>
    <p:sldId id="262" r:id="rId11"/>
    <p:sldId id="261" r:id="rId12"/>
    <p:sldId id="285" r:id="rId13"/>
    <p:sldId id="336" r:id="rId14"/>
    <p:sldId id="346" r:id="rId15"/>
    <p:sldId id="264" r:id="rId16"/>
    <p:sldId id="337" r:id="rId17"/>
    <p:sldId id="347" r:id="rId18"/>
    <p:sldId id="304" r:id="rId19"/>
    <p:sldId id="339" r:id="rId20"/>
    <p:sldId id="348" r:id="rId21"/>
    <p:sldId id="330" r:id="rId22"/>
    <p:sldId id="328" r:id="rId23"/>
    <p:sldId id="325" r:id="rId24"/>
    <p:sldId id="326" r:id="rId25"/>
    <p:sldId id="340" r:id="rId26"/>
    <p:sldId id="349" r:id="rId27"/>
    <p:sldId id="324" r:id="rId28"/>
    <p:sldId id="259" r:id="rId29"/>
    <p:sldId id="286" r:id="rId30"/>
    <p:sldId id="357" r:id="rId31"/>
    <p:sldId id="355" r:id="rId32"/>
    <p:sldId id="350" r:id="rId33"/>
    <p:sldId id="354" r:id="rId34"/>
    <p:sldId id="353" r:id="rId35"/>
    <p:sldId id="360" r:id="rId36"/>
    <p:sldId id="362" r:id="rId37"/>
    <p:sldId id="363" r:id="rId38"/>
    <p:sldId id="352" r:id="rId39"/>
    <p:sldId id="356" r:id="rId40"/>
    <p:sldId id="358" r:id="rId41"/>
    <p:sldId id="359" r:id="rId42"/>
    <p:sldId id="293" r:id="rId43"/>
    <p:sldId id="332" r:id="rId44"/>
    <p:sldId id="333" r:id="rId45"/>
    <p:sldId id="277" r:id="rId46"/>
    <p:sldId id="317" r:id="rId47"/>
    <p:sldId id="334" r:id="rId48"/>
    <p:sldId id="269" r:id="rId49"/>
    <p:sldId id="272" r:id="rId50"/>
    <p:sldId id="341" r:id="rId51"/>
    <p:sldId id="364" r:id="rId52"/>
    <p:sldId id="301" r:id="rId53"/>
    <p:sldId id="345" r:id="rId54"/>
    <p:sldId id="343" r:id="rId55"/>
  </p:sldIdLst>
  <p:sldSz cx="12192000" cy="6858000"/>
  <p:notesSz cx="7099300" cy="10234613"/>
  <p:custDataLst>
    <p:tags r:id="rId5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000F"/>
    <a:srgbClr val="E57071"/>
    <a:srgbClr val="DE68FF"/>
    <a:srgbClr val="FF9786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69" autoAdjust="0"/>
    <p:restoredTop sz="89437" autoAdjust="0"/>
  </p:normalViewPr>
  <p:slideViewPr>
    <p:cSldViewPr snapToGrid="0">
      <p:cViewPr varScale="1">
        <p:scale>
          <a:sx n="109" d="100"/>
          <a:sy n="109" d="100"/>
        </p:scale>
        <p:origin x="2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AI winter --- logic (exceptions,</a:t>
            </a:r>
            <a:r>
              <a:rPr lang="en-US" baseline="0" dirty="0"/>
              <a:t> etc.  +  so much knowledge --- can learn)</a:t>
            </a:r>
          </a:p>
          <a:p>
            <a:endParaRPr lang="en-US" baseline="0" dirty="0"/>
          </a:p>
          <a:p>
            <a:r>
              <a:rPr lang="en-US" dirty="0"/>
              <a:t>Diagnosis: temperature, blood</a:t>
            </a:r>
            <a:r>
              <a:rPr lang="en-US" baseline="0" dirty="0"/>
              <a:t> pressure, types of pain </a:t>
            </a:r>
            <a:r>
              <a:rPr lang="en-US" baseline="0" dirty="0">
                <a:sym typeface="Wingdings"/>
              </a:rPr>
              <a:t> disease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Speech: temporal signal of pressure variation  words and sentences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Tracking objects: e.g. helicopter you saw in last lecture, combines </a:t>
            </a:r>
            <a:r>
              <a:rPr lang="en-US" baseline="0" dirty="0" err="1">
                <a:sym typeface="Wingdings"/>
              </a:rPr>
              <a:t>gps</a:t>
            </a:r>
            <a:r>
              <a:rPr lang="en-US" baseline="0" dirty="0">
                <a:sym typeface="Wingdings"/>
              </a:rPr>
              <a:t> data with accelerometers, gyros and magnetic compass to infer its position and orientation using probabilistic reasoning</a:t>
            </a:r>
          </a:p>
          <a:p>
            <a:endParaRPr lang="en-US" baseline="0" dirty="0">
              <a:sym typeface="Wingdings"/>
            </a:endParaRPr>
          </a:p>
          <a:p>
            <a:r>
              <a:rPr lang="en-US" dirty="0"/>
              <a:t>Robot mapping: turns out if you put a camera on the helicopter, it would not only be able to fly upside down, but also build</a:t>
            </a:r>
            <a:r>
              <a:rPr lang="en-US" baseline="0" dirty="0"/>
              <a:t> a map of the environment!</a:t>
            </a:r>
          </a:p>
          <a:p>
            <a:endParaRPr lang="en-US" baseline="0" dirty="0"/>
          </a:p>
          <a:p>
            <a:r>
              <a:rPr lang="en-US" baseline="0" dirty="0"/>
              <a:t>Genetics: discovery of gene interactions from gene expression data</a:t>
            </a:r>
          </a:p>
          <a:p>
            <a:endParaRPr lang="en-US" baseline="0" dirty="0"/>
          </a:p>
          <a:p>
            <a:r>
              <a:rPr lang="en-US" baseline="0" dirty="0"/>
              <a:t>Error correcting codes: which we use on pretty much all our digital communication lines.  They ensure that even in the presence of noise (which is everywhere) we can communicate reliably.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OK: how do we collect all that knowledge in general?  --- Part III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Good news: We are going to learn about the tools that got us out of AI winter</a:t>
            </a:r>
          </a:p>
          <a:p>
            <a:r>
              <a:rPr lang="en-US" baseline="0" dirty="0"/>
              <a:t>The other news: It’s going to get very mathematical!  Total shift in gears compared to what we have looked at before.  </a:t>
            </a:r>
          </a:p>
          <a:p>
            <a:r>
              <a:rPr lang="en-US" baseline="0" dirty="0"/>
              <a:t>And yet other news: Time for a fresh start --- which might help if you fell behind in the past weeks.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2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“sort this list”  or “add these two numbers”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2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25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png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32.png"/><Relationship Id="rId5" Type="http://schemas.openxmlformats.org/officeDocument/2006/relationships/tags" Target="../tags/tag27.xml"/><Relationship Id="rId10" Type="http://schemas.openxmlformats.org/officeDocument/2006/relationships/image" Target="../media/image10.png"/><Relationship Id="rId4" Type="http://schemas.openxmlformats.org/officeDocument/2006/relationships/tags" Target="../tags/tag26.xml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1.xml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5" Type="http://schemas.openxmlformats.org/officeDocument/2006/relationships/tags" Target="../tags/tag33.xml"/><Relationship Id="rId10" Type="http://schemas.openxmlformats.org/officeDocument/2006/relationships/image" Target="../media/image37.png"/><Relationship Id="rId4" Type="http://schemas.openxmlformats.org/officeDocument/2006/relationships/tags" Target="../tags/tag32.xml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6.xml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5" Type="http://schemas.openxmlformats.org/officeDocument/2006/relationships/tags" Target="../tags/tag38.xml"/><Relationship Id="rId10" Type="http://schemas.openxmlformats.org/officeDocument/2006/relationships/image" Target="../media/image37.png"/><Relationship Id="rId4" Type="http://schemas.openxmlformats.org/officeDocument/2006/relationships/tags" Target="../tags/tag37.xml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26.png"/><Relationship Id="rId17" Type="http://schemas.openxmlformats.org/officeDocument/2006/relationships/image" Target="../media/image44.png"/><Relationship Id="rId2" Type="http://schemas.openxmlformats.org/officeDocument/2006/relationships/tags" Target="../tags/tag40.xml"/><Relationship Id="rId16" Type="http://schemas.openxmlformats.org/officeDocument/2006/relationships/image" Target="../media/image43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39.png"/><Relationship Id="rId5" Type="http://schemas.openxmlformats.org/officeDocument/2006/relationships/tags" Target="../tags/tag43.xml"/><Relationship Id="rId15" Type="http://schemas.openxmlformats.org/officeDocument/2006/relationships/image" Target="../media/image4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6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52.xml"/><Relationship Id="rId7" Type="http://schemas.openxmlformats.org/officeDocument/2006/relationships/image" Target="../media/image48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51.png"/><Relationship Id="rId18" Type="http://schemas.openxmlformats.org/officeDocument/2006/relationships/image" Target="../media/image55.png"/><Relationship Id="rId3" Type="http://schemas.openxmlformats.org/officeDocument/2006/relationships/tags" Target="../tags/tag56.xml"/><Relationship Id="rId21" Type="http://schemas.openxmlformats.org/officeDocument/2006/relationships/image" Target="../media/image57.png"/><Relationship Id="rId7" Type="http://schemas.openxmlformats.org/officeDocument/2006/relationships/tags" Target="../tags/tag60.xml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" Type="http://schemas.openxmlformats.org/officeDocument/2006/relationships/tags" Target="../tags/tag55.xml"/><Relationship Id="rId16" Type="http://schemas.openxmlformats.org/officeDocument/2006/relationships/image" Target="../media/image26.png"/><Relationship Id="rId20" Type="http://schemas.openxmlformats.org/officeDocument/2006/relationships/image" Target="../media/image56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15" Type="http://schemas.openxmlformats.org/officeDocument/2006/relationships/image" Target="../media/image53.png"/><Relationship Id="rId10" Type="http://schemas.openxmlformats.org/officeDocument/2006/relationships/tags" Target="../tags/tag63.xml"/><Relationship Id="rId19" Type="http://schemas.openxmlformats.org/officeDocument/2006/relationships/image" Target="../media/image41.png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58.png"/><Relationship Id="rId18" Type="http://schemas.openxmlformats.org/officeDocument/2006/relationships/image" Target="../media/image54.png"/><Relationship Id="rId3" Type="http://schemas.openxmlformats.org/officeDocument/2006/relationships/tags" Target="../tags/tag66.xml"/><Relationship Id="rId21" Type="http://schemas.openxmlformats.org/officeDocument/2006/relationships/image" Target="../media/image56.png"/><Relationship Id="rId7" Type="http://schemas.openxmlformats.org/officeDocument/2006/relationships/tags" Target="../tags/tag7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6.png"/><Relationship Id="rId2" Type="http://schemas.openxmlformats.org/officeDocument/2006/relationships/tags" Target="../tags/tag65.xml"/><Relationship Id="rId16" Type="http://schemas.openxmlformats.org/officeDocument/2006/relationships/image" Target="../media/image53.png"/><Relationship Id="rId20" Type="http://schemas.openxmlformats.org/officeDocument/2006/relationships/image" Target="../media/image41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image" Target="../media/image52.png"/><Relationship Id="rId23" Type="http://schemas.openxmlformats.org/officeDocument/2006/relationships/image" Target="../media/image59.png"/><Relationship Id="rId10" Type="http://schemas.openxmlformats.org/officeDocument/2006/relationships/tags" Target="../tags/tag73.xml"/><Relationship Id="rId19" Type="http://schemas.openxmlformats.org/officeDocument/2006/relationships/image" Target="../media/image55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51.png"/><Relationship Id="rId2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77.xml"/><Relationship Id="rId7" Type="http://schemas.openxmlformats.org/officeDocument/2006/relationships/image" Target="../media/image57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tags" Target="../tags/tag83.xml"/><Relationship Id="rId21" Type="http://schemas.openxmlformats.org/officeDocument/2006/relationships/image" Target="../media/image71.png"/><Relationship Id="rId7" Type="http://schemas.openxmlformats.org/officeDocument/2006/relationships/tags" Target="../tags/tag87.xml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tags" Target="../tags/tag82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5.xml"/><Relationship Id="rId15" Type="http://schemas.openxmlformats.org/officeDocument/2006/relationships/image" Target="../media/image65.png"/><Relationship Id="rId23" Type="http://schemas.openxmlformats.org/officeDocument/2006/relationships/image" Target="../media/image73.emf"/><Relationship Id="rId10" Type="http://schemas.openxmlformats.org/officeDocument/2006/relationships/tags" Target="../tags/tag90.xml"/><Relationship Id="rId19" Type="http://schemas.openxmlformats.org/officeDocument/2006/relationships/image" Target="../media/image69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5.xml"/><Relationship Id="rId7" Type="http://schemas.openxmlformats.org/officeDocument/2006/relationships/image" Target="../media/image78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6.xml"/><Relationship Id="rId9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101.xml"/><Relationship Id="rId7" Type="http://schemas.openxmlformats.org/officeDocument/2006/relationships/image" Target="../media/image84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5" Type="http://schemas.openxmlformats.org/officeDocument/2006/relationships/image" Target="../media/image11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1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1.png"/><Relationship Id="rId17" Type="http://schemas.openxmlformats.org/officeDocument/2006/relationships/image" Target="../media/image18.png"/><Relationship Id="rId2" Type="http://schemas.openxmlformats.org/officeDocument/2006/relationships/tags" Target="../tags/tag5.xml"/><Relationship Id="rId16" Type="http://schemas.openxmlformats.org/officeDocument/2006/relationships/image" Target="../media/image17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10.png"/><Relationship Id="rId5" Type="http://schemas.openxmlformats.org/officeDocument/2006/relationships/tags" Target="../tags/tag8.xml"/><Relationship Id="rId15" Type="http://schemas.openxmlformats.org/officeDocument/2006/relationships/image" Target="../media/image1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0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82" y="1900985"/>
            <a:ext cx="5592576" cy="3728384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Instructor: Anca Dragan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1416259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6710" y="2388049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422" y="2937118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22" y="3760065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5" y="4366718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11521"/>
              </p:ext>
            </p:extLst>
          </p:nvPr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33388" y="1568450"/>
            <a:ext cx="527843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Variables with 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Constraints: state whether assignments are possible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73060"/>
              </p:ext>
            </p:extLst>
          </p:nvPr>
        </p:nvGraphicFramePr>
        <p:xfrm>
          <a:off x="5773738" y="19081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0990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89398"/>
              </p:ext>
            </p:extLst>
          </p:nvPr>
        </p:nvGraphicFramePr>
        <p:xfrm>
          <a:off x="5765800" y="45561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5989638" y="142557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Distribution over T,W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10275" y="408940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Constraint over 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7" y="4420499"/>
            <a:ext cx="2621134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47" y="1807215"/>
            <a:ext cx="2962741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1872"/>
              </p:ext>
            </p:extLst>
          </p:nvPr>
        </p:nvGraphicFramePr>
        <p:xfrm>
          <a:off x="8226236" y="345180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87" y="2131330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477" y="295618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781603"/>
              </p:ext>
            </p:extLst>
          </p:nvPr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/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BF5B34-28AA-4B42-AED6-1F9F77372B48}"/>
              </a:ext>
            </a:extLst>
          </p:cNvPr>
          <p:cNvSpPr txBox="1"/>
          <p:nvPr/>
        </p:nvSpPr>
        <p:spPr>
          <a:xfrm>
            <a:off x="2423886" y="1919485"/>
            <a:ext cx="98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E4090-3AC8-3249-98BD-484F8B01DD0A}"/>
              </a:ext>
            </a:extLst>
          </p:cNvPr>
          <p:cNvSpPr txBox="1"/>
          <p:nvPr/>
        </p:nvSpPr>
        <p:spPr>
          <a:xfrm>
            <a:off x="2423885" y="3244334"/>
            <a:ext cx="12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.2+.3=.5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02FB8F-770F-6048-A404-DFC656C478DB}"/>
              </a:ext>
            </a:extLst>
          </p:cNvPr>
          <p:cNvSpPr txBox="1"/>
          <p:nvPr/>
        </p:nvSpPr>
        <p:spPr>
          <a:xfrm>
            <a:off x="2423884" y="4714101"/>
            <a:ext cx="199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.1+.3+.2=.6</a:t>
            </a:r>
          </a:p>
        </p:txBody>
      </p:sp>
    </p:spTree>
    <p:extLst>
      <p:ext uri="{BB962C8B-B14F-4D97-AF65-F5344CB8AC3E}">
        <p14:creationId xmlns:p14="http://schemas.microsoft.com/office/powerpoint/2010/main" val="394902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861746" y="1452563"/>
            <a:ext cx="7825053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99939"/>
              </p:ext>
            </p:extLst>
          </p:nvPr>
        </p:nvGraphicFramePr>
        <p:xfrm>
          <a:off x="343549" y="330081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895498"/>
              </p:ext>
            </p:extLst>
          </p:nvPr>
        </p:nvGraphicFramePr>
        <p:xfrm>
          <a:off x="7148913" y="27197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496924"/>
              </p:ext>
            </p:extLst>
          </p:nvPr>
        </p:nvGraphicFramePr>
        <p:xfrm>
          <a:off x="7148913" y="454858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700875" y="34225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700875" y="499332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87" y="2842024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213" y="3671826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63" y="2314974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75" y="5223516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63" y="4143774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37" y="6110686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26394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3849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76043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27460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7292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5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2584"/>
              </p:ext>
            </p:extLst>
          </p:nvPr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80885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Our Status in CS188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382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We</a:t>
            </a:r>
            <a:r>
              <a:rPr lang="ja-JP" altLang="en-US" sz="2800" dirty="0">
                <a:ea typeface="ＭＳ Ｐゴシック" pitchFamily="34" charset="-128"/>
              </a:rPr>
              <a:t>’</a:t>
            </a:r>
            <a:r>
              <a:rPr lang="en-US" altLang="ja-JP" sz="2800" dirty="0">
                <a:ea typeface="ＭＳ Ｐゴシック" pitchFamily="34" charset="-128"/>
              </a:rPr>
              <a:t>re done with Part I Search and Planning!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ja-JP" sz="2800" dirty="0">
                <a:ea typeface="ＭＳ Ｐゴシック" pitchFamily="34" charset="-128"/>
              </a:rPr>
              <a:t>Part II: Probabilistic Reasoning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Diagnosis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Speech recognition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Tracking objects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Robot mapping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Genetics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Error correcting codes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… lots more!</a:t>
            </a:r>
          </a:p>
          <a:p>
            <a:pPr lvl="1"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Part III: Machine Learning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62" y="2269319"/>
            <a:ext cx="5381661" cy="3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95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/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33FDE-EB07-0C47-A03F-5F11E942B462}"/>
              </a:ext>
            </a:extLst>
          </p:cNvPr>
          <p:cNvSpPr txBox="1"/>
          <p:nvPr/>
        </p:nvSpPr>
        <p:spPr>
          <a:xfrm>
            <a:off x="6096000" y="2036484"/>
            <a:ext cx="137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.2/.6=1/3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31CF6-DC4B-EC4B-BC2A-F5A06EA49D59}"/>
              </a:ext>
            </a:extLst>
          </p:cNvPr>
          <p:cNvSpPr txBox="1"/>
          <p:nvPr/>
        </p:nvSpPr>
        <p:spPr>
          <a:xfrm>
            <a:off x="6095999" y="3523170"/>
            <a:ext cx="137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.4/.6=2/3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BB43B-1CF9-2D49-A443-FC4D24E75258}"/>
              </a:ext>
            </a:extLst>
          </p:cNvPr>
          <p:cNvSpPr txBox="1"/>
          <p:nvPr/>
        </p:nvSpPr>
        <p:spPr>
          <a:xfrm>
            <a:off x="6095998" y="5331552"/>
            <a:ext cx="137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.3/.5=.6</a:t>
            </a:r>
          </a:p>
        </p:txBody>
      </p:sp>
    </p:spTree>
    <p:extLst>
      <p:ext uri="{BB962C8B-B14F-4D97-AF65-F5344CB8AC3E}">
        <p14:creationId xmlns:p14="http://schemas.microsoft.com/office/powerpoint/2010/main" val="49621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943225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1942"/>
              </p:ext>
            </p:extLst>
          </p:nvPr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55355"/>
              </p:ext>
            </p:extLst>
          </p:nvPr>
        </p:nvGraphicFramePr>
        <p:xfrm>
          <a:off x="1708150" y="3384550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4800600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40011"/>
              </p:ext>
            </p:extLst>
          </p:nvPr>
        </p:nvGraphicFramePr>
        <p:xfrm>
          <a:off x="1712913" y="5241925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309688" y="2386013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8890227" y="2507796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1139825" y="2921000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4097338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7487"/>
              </p:ext>
            </p:extLst>
          </p:nvPr>
        </p:nvGraphicFramePr>
        <p:xfrm>
          <a:off x="303920" y="310214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9729" y="4777781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693" y="5202189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641" y="4628880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1787" y="5820987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61715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64886" y="1985833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815" y="2414780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84" y="1831680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1982" y="2968286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2060"/>
              </p:ext>
            </p:extLst>
          </p:nvPr>
        </p:nvGraphicFramePr>
        <p:xfrm>
          <a:off x="10246121" y="365996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19800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791013" y="3971222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77132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92277"/>
              </p:ext>
            </p:extLst>
          </p:nvPr>
        </p:nvGraphicFramePr>
        <p:xfrm>
          <a:off x="303920" y="330086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4685939" y="5619332"/>
            <a:ext cx="3357110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81587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4636141" y="1261440"/>
            <a:ext cx="3605608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78837"/>
              </p:ext>
            </p:extLst>
          </p:nvPr>
        </p:nvGraphicFramePr>
        <p:xfrm>
          <a:off x="10246121" y="3729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326712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421632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788458"/>
              </p:ext>
            </p:extLst>
          </p:nvPr>
        </p:nvGraphicFramePr>
        <p:xfrm>
          <a:off x="5308484" y="378445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4172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337805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82004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17996"/>
              </p:ext>
            </p:extLst>
          </p:nvPr>
        </p:nvGraphicFramePr>
        <p:xfrm>
          <a:off x="303920" y="255782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207283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62825"/>
              </p:ext>
            </p:extLst>
          </p:nvPr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252408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47328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19968"/>
              </p:ext>
            </p:extLst>
          </p:nvPr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7747742" y="342965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02828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263501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764454" y="207700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96725" y="4987081"/>
            <a:ext cx="9607409" cy="5857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674300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253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906258"/>
              </p:ext>
            </p:extLst>
          </p:nvPr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/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  <p:graphicFrame>
        <p:nvGraphicFramePr>
          <p:cNvPr id="10" name="Group 31">
            <a:extLst>
              <a:ext uri="{FF2B5EF4-FFF2-40B4-BE49-F238E27FC236}">
                <a16:creationId xmlns:a16="http://schemas.microsoft.com/office/drawing/2014/main" id="{57710149-4159-0843-9A64-8F045AFDA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687122"/>
              </p:ext>
            </p:extLst>
          </p:nvPr>
        </p:nvGraphicFramePr>
        <p:xfrm>
          <a:off x="5308484" y="304141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Group 46">
            <a:extLst>
              <a:ext uri="{FF2B5EF4-FFF2-40B4-BE49-F238E27FC236}">
                <a16:creationId xmlns:a16="http://schemas.microsoft.com/office/drawing/2014/main" id="{A89000B1-0FC7-F248-A850-ACD64C1F2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705917"/>
              </p:ext>
            </p:extLst>
          </p:nvPr>
        </p:nvGraphicFramePr>
        <p:xfrm>
          <a:off x="10246121" y="298604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445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491720" y="1360415"/>
            <a:ext cx="84709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Step 1: Compute Z = sum over all entries</a:t>
            </a:r>
          </a:p>
          <a:p>
            <a:pPr lvl="1"/>
            <a:r>
              <a:rPr lang="en-US" sz="2000" dirty="0"/>
              <a:t>Step 2: Divide every entry by Z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6505277" y="2324160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5338993" y="1442880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149899"/>
              </p:ext>
            </p:extLst>
          </p:nvPr>
        </p:nvGraphicFramePr>
        <p:xfrm>
          <a:off x="578911" y="48522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2417387" y="546869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2142511" y="5650560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55321"/>
              </p:ext>
            </p:extLst>
          </p:nvPr>
        </p:nvGraphicFramePr>
        <p:xfrm>
          <a:off x="3729096" y="487508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862165" y="4286255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Example 2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48457"/>
              </p:ext>
            </p:extLst>
          </p:nvPr>
        </p:nvGraphicFramePr>
        <p:xfrm>
          <a:off x="6031680" y="479904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372663" y="49130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8608552" y="562973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558293" y="5785680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37911" y="514320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62727"/>
              </p:ext>
            </p:extLst>
          </p:nvPr>
        </p:nvGraphicFramePr>
        <p:xfrm>
          <a:off x="9803883" y="4795920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79413" y="1407089"/>
            <a:ext cx="6854237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16" y="1295018"/>
            <a:ext cx="5110454" cy="47286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16643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68988" y="1397000"/>
            <a:ext cx="6502411" cy="5078097"/>
          </a:xfrm>
        </p:spPr>
        <p:txBody>
          <a:bodyPr/>
          <a:lstStyle/>
          <a:p>
            <a:pPr eaLnBrk="1" hangingPunct="1"/>
            <a:r>
              <a:rPr lang="en-US" sz="2800" dirty="0"/>
              <a:t>Probability</a:t>
            </a:r>
          </a:p>
          <a:p>
            <a:pPr lvl="8"/>
            <a:endParaRPr lang="en-US" sz="300" dirty="0"/>
          </a:p>
          <a:p>
            <a:pPr lvl="1" eaLnBrk="1" hangingPunct="1"/>
            <a:r>
              <a:rPr lang="en-US" sz="2400" dirty="0"/>
              <a:t>Random Variables</a:t>
            </a:r>
          </a:p>
          <a:p>
            <a:pPr lvl="1" eaLnBrk="1" hangingPunct="1"/>
            <a:r>
              <a:rPr lang="en-US" sz="2400" dirty="0"/>
              <a:t>Joint and Marginal Distributions</a:t>
            </a:r>
          </a:p>
          <a:p>
            <a:pPr lvl="1" eaLnBrk="1" hangingPunct="1"/>
            <a:r>
              <a:rPr lang="en-US" sz="2400" dirty="0"/>
              <a:t>Conditional Distribution</a:t>
            </a:r>
          </a:p>
          <a:p>
            <a:pPr lvl="1" eaLnBrk="1" hangingPunct="1"/>
            <a:r>
              <a:rPr lang="en-US" sz="2400" dirty="0"/>
              <a:t>Product Rule, Chain Rule, Bayes’ Rule</a:t>
            </a:r>
          </a:p>
          <a:p>
            <a:pPr lvl="1" eaLnBrk="1" hangingPunct="1"/>
            <a:r>
              <a:rPr lang="en-US" sz="2400" dirty="0"/>
              <a:t>Inference</a:t>
            </a:r>
          </a:p>
          <a:p>
            <a:pPr lvl="1" eaLnBrk="1" hangingPunct="1"/>
            <a:r>
              <a:rPr lang="en-US" sz="2400" dirty="0"/>
              <a:t>Independence</a:t>
            </a:r>
          </a:p>
          <a:p>
            <a:pPr lvl="2"/>
            <a:endParaRPr lang="en-US" sz="2000" dirty="0"/>
          </a:p>
          <a:p>
            <a:pPr eaLnBrk="1" hangingPunct="1"/>
            <a:r>
              <a:rPr lang="en-US" sz="2800" dirty="0"/>
              <a:t>You’ll need all this stuff A LOT for the next few weeks, so make sure you go over it now!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29" y="1301896"/>
            <a:ext cx="4704859" cy="47429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496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748212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690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567472"/>
              </p:ext>
            </p:extLst>
          </p:nvPr>
        </p:nvGraphicFramePr>
        <p:xfrm>
          <a:off x="7696203" y="1515801"/>
          <a:ext cx="3640684" cy="3566160"/>
        </p:xfrm>
        <a:graphic>
          <a:graphicData uri="http://schemas.openxmlformats.org/drawingml/2006/table">
            <a:tbl>
              <a:tblPr/>
              <a:tblGrid>
                <a:gridCol w="108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563801-1A78-8A4C-98C0-5F08E6EC8440}"/>
              </a:ext>
            </a:extLst>
          </p:cNvPr>
          <p:cNvSpPr txBox="1"/>
          <p:nvPr/>
        </p:nvSpPr>
        <p:spPr>
          <a:xfrm>
            <a:off x="1671144" y="2301766"/>
            <a:ext cx="304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P(sun)=.3+.1+.1+.15=.65</a:t>
            </a:r>
          </a:p>
        </p:txBody>
      </p:sp>
    </p:spTree>
    <p:extLst>
      <p:ext uri="{BB962C8B-B14F-4D97-AF65-F5344CB8AC3E}">
        <p14:creationId xmlns:p14="http://schemas.microsoft.com/office/powerpoint/2010/main" val="335133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200639"/>
              </p:ext>
            </p:extLst>
          </p:nvPr>
        </p:nvGraphicFramePr>
        <p:xfrm>
          <a:off x="7696203" y="1515801"/>
          <a:ext cx="3640684" cy="3566160"/>
        </p:xfrm>
        <a:graphic>
          <a:graphicData uri="http://schemas.openxmlformats.org/drawingml/2006/table">
            <a:tbl>
              <a:tblPr/>
              <a:tblGrid>
                <a:gridCol w="1082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5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9563801-1A78-8A4C-98C0-5F08E6EC8440}"/>
              </a:ext>
            </a:extLst>
          </p:cNvPr>
          <p:cNvSpPr txBox="1"/>
          <p:nvPr/>
        </p:nvSpPr>
        <p:spPr>
          <a:xfrm>
            <a:off x="1671144" y="2301766"/>
            <a:ext cx="3042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P(sun)=.3+.1+.1+.15=.65</a:t>
            </a:r>
          </a:p>
          <a:p>
            <a:r>
              <a:rPr lang="en-US" dirty="0"/>
              <a:t>P(rain)=1-.65=.35</a:t>
            </a:r>
          </a:p>
        </p:txBody>
      </p:sp>
    </p:spTree>
    <p:extLst>
      <p:ext uri="{BB962C8B-B14F-4D97-AF65-F5344CB8AC3E}">
        <p14:creationId xmlns:p14="http://schemas.microsoft.com/office/powerpoint/2010/main" val="3377628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250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460179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182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BB641E-1326-6D40-882A-BEEF475D3A44}"/>
              </a:ext>
            </a:extLst>
          </p:cNvPr>
          <p:cNvSpPr txBox="1"/>
          <p:nvPr/>
        </p:nvSpPr>
        <p:spPr>
          <a:xfrm>
            <a:off x="1529255" y="3767959"/>
            <a:ext cx="260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)~.1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)~.05</a:t>
            </a:r>
          </a:p>
        </p:txBody>
      </p:sp>
    </p:spTree>
    <p:extLst>
      <p:ext uri="{BB962C8B-B14F-4D97-AF65-F5344CB8AC3E}">
        <p14:creationId xmlns:p14="http://schemas.microsoft.com/office/powerpoint/2010/main" val="2710526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BB641E-1326-6D40-882A-BEEF475D3A44}"/>
              </a:ext>
            </a:extLst>
          </p:cNvPr>
          <p:cNvSpPr txBox="1"/>
          <p:nvPr/>
        </p:nvSpPr>
        <p:spPr>
          <a:xfrm>
            <a:off x="1529255" y="3767959"/>
            <a:ext cx="2601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)~.1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)~.05</a:t>
            </a:r>
          </a:p>
          <a:p>
            <a:r>
              <a:rPr lang="en-US" dirty="0"/>
              <a:t>P(</a:t>
            </a:r>
            <a:r>
              <a:rPr lang="en-US" dirty="0" err="1"/>
              <a:t>sun|winter,hot</a:t>
            </a:r>
            <a:r>
              <a:rPr lang="en-US" dirty="0"/>
              <a:t>)=2/3</a:t>
            </a:r>
          </a:p>
          <a:p>
            <a:r>
              <a:rPr lang="en-US" dirty="0"/>
              <a:t>P(</a:t>
            </a:r>
            <a:r>
              <a:rPr lang="en-US" dirty="0" err="1"/>
              <a:t>rain|winter,hot</a:t>
            </a:r>
            <a:r>
              <a:rPr lang="en-US" dirty="0"/>
              <a:t>)=1/3</a:t>
            </a:r>
          </a:p>
        </p:txBody>
      </p:sp>
    </p:spTree>
    <p:extLst>
      <p:ext uri="{BB962C8B-B14F-4D97-AF65-F5344CB8AC3E}">
        <p14:creationId xmlns:p14="http://schemas.microsoft.com/office/powerpoint/2010/main" val="19842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64725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187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251928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66ADE02-0573-DE45-9B2F-5310A7A97C69}"/>
              </a:ext>
            </a:extLst>
          </p:cNvPr>
          <p:cNvSpPr txBox="1"/>
          <p:nvPr/>
        </p:nvSpPr>
        <p:spPr>
          <a:xfrm>
            <a:off x="1371600" y="4114800"/>
            <a:ext cx="280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)~.1+.15=.25</a:t>
            </a:r>
          </a:p>
          <a:p>
            <a:r>
              <a:rPr lang="en-US" dirty="0"/>
              <a:t>P(</a:t>
            </a:r>
            <a:r>
              <a:rPr lang="en-US" dirty="0" err="1"/>
              <a:t>sun,winter</a:t>
            </a:r>
            <a:r>
              <a:rPr lang="en-US" dirty="0"/>
              <a:t>)=.25</a:t>
            </a:r>
          </a:p>
        </p:txBody>
      </p:sp>
    </p:spTree>
    <p:extLst>
      <p:ext uri="{BB962C8B-B14F-4D97-AF65-F5344CB8AC3E}">
        <p14:creationId xmlns:p14="http://schemas.microsoft.com/office/powerpoint/2010/main" val="161357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821723" y="1407090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98" y="1639398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33230"/>
              </p:ext>
            </p:extLst>
          </p:nvPr>
        </p:nvGraphicFramePr>
        <p:xfrm>
          <a:off x="1470007" y="5701911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8719" y="5074849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Sensors are noisy, but we know 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7725714" y="6488668"/>
            <a:ext cx="4531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no probability (L12D1) 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76449"/>
              </p:ext>
            </p:extLst>
          </p:nvPr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8C1B34-DF32-1C4E-84B3-A587C323B6A5}"/>
              </a:ext>
            </a:extLst>
          </p:cNvPr>
          <p:cNvSpPr txBox="1"/>
          <p:nvPr/>
        </p:nvSpPr>
        <p:spPr>
          <a:xfrm>
            <a:off x="1371600" y="4114800"/>
            <a:ext cx="280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)~.05+.2=.25</a:t>
            </a:r>
          </a:p>
          <a:p>
            <a:r>
              <a:rPr lang="en-US" dirty="0"/>
              <a:t>P(</a:t>
            </a:r>
            <a:r>
              <a:rPr lang="en-US" dirty="0" err="1"/>
              <a:t>rain,winter</a:t>
            </a:r>
            <a:r>
              <a:rPr lang="en-US" dirty="0"/>
              <a:t>)=.25</a:t>
            </a:r>
          </a:p>
        </p:txBody>
      </p:sp>
    </p:spTree>
    <p:extLst>
      <p:ext uri="{BB962C8B-B14F-4D97-AF65-F5344CB8AC3E}">
        <p14:creationId xmlns:p14="http://schemas.microsoft.com/office/powerpoint/2010/main" val="3596999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/>
        </p:nvGraphicFramePr>
        <p:xfrm>
          <a:off x="7520153" y="1515801"/>
          <a:ext cx="3816734" cy="3566160"/>
        </p:xfrm>
        <a:graphic>
          <a:graphicData uri="http://schemas.openxmlformats.org/drawingml/2006/table">
            <a:tbl>
              <a:tblPr/>
              <a:tblGrid>
                <a:gridCol w="1135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D3000F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687092-161D-E64B-B752-D8CBE6D11356}"/>
              </a:ext>
            </a:extLst>
          </p:cNvPr>
          <p:cNvSpPr txBox="1"/>
          <p:nvPr/>
        </p:nvSpPr>
        <p:spPr>
          <a:xfrm>
            <a:off x="1371600" y="4114800"/>
            <a:ext cx="2806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)~.25</a:t>
            </a:r>
          </a:p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)~.25</a:t>
            </a:r>
          </a:p>
          <a:p>
            <a:r>
              <a:rPr lang="en-US" dirty="0"/>
              <a:t>P(</a:t>
            </a:r>
            <a:r>
              <a:rPr lang="en-US" dirty="0" err="1"/>
              <a:t>sun|winter</a:t>
            </a:r>
            <a:r>
              <a:rPr lang="en-US" dirty="0"/>
              <a:t>)=.5</a:t>
            </a:r>
          </a:p>
          <a:p>
            <a:r>
              <a:rPr lang="en-US" dirty="0"/>
              <a:t>P(</a:t>
            </a:r>
            <a:r>
              <a:rPr lang="en-US" dirty="0" err="1"/>
              <a:t>rain|winter</a:t>
            </a:r>
            <a:r>
              <a:rPr lang="en-US" dirty="0"/>
              <a:t>)=.5</a:t>
            </a:r>
          </a:p>
        </p:txBody>
      </p:sp>
    </p:spTree>
    <p:extLst>
      <p:ext uri="{BB962C8B-B14F-4D97-AF65-F5344CB8AC3E}">
        <p14:creationId xmlns:p14="http://schemas.microsoft.com/office/powerpoint/2010/main" val="1149109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Worst-case time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Space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to store the joint distribution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19804"/>
              </p:ext>
            </p:extLst>
          </p:nvPr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4239"/>
              </p:ext>
            </p:extLst>
          </p:nvPr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1657"/>
              </p:ext>
            </p:extLst>
          </p:nvPr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694560" y="1600200"/>
            <a:ext cx="799224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2286000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828" y="2735058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8051851" y="2041140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7454900" y="3471863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7818438" y="3641725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37" y="4229084"/>
            <a:ext cx="2580388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0" y="4945726"/>
            <a:ext cx="11345311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26" y="3479892"/>
            <a:ext cx="2228287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97" y="3831425"/>
            <a:ext cx="2381074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98" y="2006610"/>
            <a:ext cx="5445919" cy="712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499D2B-CEE5-6743-AA4F-FE0B25421B31}"/>
              </a:ext>
            </a:extLst>
          </p:cNvPr>
          <p:cNvSpPr txBox="1"/>
          <p:nvPr/>
        </p:nvSpPr>
        <p:spPr>
          <a:xfrm>
            <a:off x="8653346" y="2675076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P(s)=P(s,-m)+P(</a:t>
            </a:r>
            <a:r>
              <a:rPr lang="en-US" dirty="0" err="1"/>
              <a:t>s,+m</a:t>
            </a:r>
            <a:r>
              <a:rPr lang="en-US" dirty="0"/>
              <a:t>)</a:t>
            </a:r>
          </a:p>
          <a:p>
            <a:r>
              <a:rPr lang="en-US" dirty="0"/>
              <a:t>P(s,-m)=P(s|-m)P(-m)</a:t>
            </a:r>
          </a:p>
          <a:p>
            <a:endParaRPr lang="en-US" dirty="0"/>
          </a:p>
          <a:p>
            <a:r>
              <a:rPr lang="en-US" dirty="0"/>
              <a:t>P(a)=P(a,b1)+P(a,b2)</a:t>
            </a:r>
          </a:p>
          <a:p>
            <a:r>
              <a:rPr lang="en-US" dirty="0"/>
              <a:t>P(</a:t>
            </a:r>
            <a:r>
              <a:rPr lang="en-US" dirty="0" err="1"/>
              <a:t>a,b</a:t>
            </a:r>
            <a:r>
              <a:rPr lang="en-US" dirty="0"/>
              <a:t>)=P(</a:t>
            </a:r>
            <a:r>
              <a:rPr lang="en-US" dirty="0" err="1"/>
              <a:t>a|b</a:t>
            </a:r>
            <a:r>
              <a:rPr lang="en-US" dirty="0"/>
              <a:t>)P(b)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686" y="1134315"/>
            <a:ext cx="8572628" cy="5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707432"/>
              </p:ext>
            </p:extLst>
          </p:nvPr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191431"/>
              </p:ext>
            </p:extLst>
          </p:nvPr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/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/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561495-88C1-F847-A022-47280E21180F}"/>
              </a:ext>
            </a:extLst>
          </p:cNvPr>
          <p:cNvSpPr txBox="1"/>
          <p:nvPr/>
        </p:nvSpPr>
        <p:spPr>
          <a:xfrm>
            <a:off x="1923392" y="4903076"/>
            <a:ext cx="5060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</a:t>
            </a:r>
            <a:r>
              <a:rPr lang="en-US" dirty="0" err="1"/>
              <a:t>sun|dry</a:t>
            </a:r>
            <a:r>
              <a:rPr lang="en-US" dirty="0"/>
              <a:t>) ~ P(</a:t>
            </a:r>
            <a:r>
              <a:rPr lang="en-US" dirty="0" err="1"/>
              <a:t>dry|sun</a:t>
            </a:r>
            <a:r>
              <a:rPr lang="en-US" dirty="0"/>
              <a:t>)P(sun) = .9*.8 = .72</a:t>
            </a:r>
          </a:p>
          <a:p>
            <a:r>
              <a:rPr lang="en-US" dirty="0"/>
              <a:t>P(</a:t>
            </a:r>
            <a:r>
              <a:rPr lang="en-US" dirty="0" err="1"/>
              <a:t>rain|dry</a:t>
            </a:r>
            <a:r>
              <a:rPr lang="en-US" dirty="0"/>
              <a:t>) ~ P(</a:t>
            </a:r>
            <a:r>
              <a:rPr lang="en-US" dirty="0" err="1"/>
              <a:t>dry|rain</a:t>
            </a:r>
            <a:r>
              <a:rPr lang="en-US" dirty="0"/>
              <a:t>)P(rain) = .3*.2 = .06</a:t>
            </a:r>
          </a:p>
          <a:p>
            <a:r>
              <a:rPr lang="en-US" dirty="0"/>
              <a:t>P(</a:t>
            </a:r>
            <a:r>
              <a:rPr lang="en-US" dirty="0" err="1"/>
              <a:t>sun|dry</a:t>
            </a:r>
            <a:r>
              <a:rPr lang="en-US" dirty="0"/>
              <a:t>)=12/13</a:t>
            </a:r>
          </a:p>
          <a:p>
            <a:r>
              <a:rPr lang="en-US" dirty="0"/>
              <a:t>P(</a:t>
            </a:r>
            <a:r>
              <a:rPr lang="en-US" dirty="0" err="1"/>
              <a:t>rain|dry</a:t>
            </a:r>
            <a:r>
              <a:rPr lang="en-US" dirty="0"/>
              <a:t>)=1/13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9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124" y="398265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Ghostbusters, Revisited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433958" y="168275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Prior distribution </a:t>
            </a:r>
            <a:r>
              <a:rPr lang="en-US" sz="2000" dirty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can calculate the </a:t>
            </a:r>
            <a:r>
              <a:rPr lang="en-US" sz="2400" dirty="0">
                <a:solidFill>
                  <a:srgbClr val="C00000"/>
                </a:solidFill>
              </a:rPr>
              <a:t>posterior distribution</a:t>
            </a:r>
            <a:r>
              <a:rPr lang="en-US" sz="2400" dirty="0"/>
              <a:t> P(</a:t>
            </a:r>
            <a:r>
              <a:rPr lang="en-US" sz="2400" dirty="0" err="1"/>
              <a:t>G|r</a:t>
            </a:r>
            <a:r>
              <a:rPr lang="en-US" sz="2400" dirty="0"/>
              <a:t>) over ghost locations given a reading using Bayes’ rule: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474" y="146805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40" y="5593173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512446" y="6488668"/>
            <a:ext cx="47047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with probability (L12D2)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2639" y="1121835"/>
            <a:ext cx="8386722" cy="52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Bayes’ 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1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Observed variables (evidence)</a:t>
            </a:r>
            <a:r>
              <a:rPr lang="en-US" sz="2000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Unobserved variables</a:t>
            </a:r>
            <a:r>
              <a:rPr lang="en-US" sz="2000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Model</a:t>
            </a:r>
            <a:r>
              <a:rPr lang="en-US" sz="2000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54406"/>
              </p:ext>
            </p:extLst>
          </p:nvPr>
        </p:nvGraphicFramePr>
        <p:xfrm>
          <a:off x="8542273" y="1526975"/>
          <a:ext cx="138747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1526975"/>
                        <a:ext cx="1387475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878546"/>
              </p:ext>
            </p:extLst>
          </p:nvPr>
        </p:nvGraphicFramePr>
        <p:xfrm>
          <a:off x="8542273" y="3127175"/>
          <a:ext cx="1425575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3127175"/>
                        <a:ext cx="1425575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8534336" y="4727375"/>
            <a:ext cx="1414462" cy="1439863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013" y="1421905"/>
            <a:ext cx="7669413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Like variables in a CSP, 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20" y="1332374"/>
            <a:ext cx="4094076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09658"/>
              </p:ext>
            </p:extLst>
          </p:nvPr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6137"/>
              </p:ext>
            </p:extLst>
          </p:nvPr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517598" y="1500630"/>
            <a:ext cx="4535502" cy="3137521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/>
              <a:t>	Shorthand notation: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OK </a:t>
            </a:r>
            <a:r>
              <a:rPr lang="en-US" sz="2400" i="1" dirty="0"/>
              <a:t>if</a:t>
            </a:r>
            <a:r>
              <a:rPr lang="en-US" sz="2400" dirty="0"/>
              <a:t> all domain entries are unique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  <a:p>
            <a:pPr lvl="2"/>
            <a:endParaRPr lang="en-US" sz="1600" dirty="0"/>
          </a:p>
          <a:p>
            <a:endParaRPr lang="en-US" sz="2400" dirty="0"/>
          </a:p>
          <a:p>
            <a:r>
              <a:rPr lang="en-US" sz="2400" dirty="0"/>
              <a:t>Must have:                                                 and</a:t>
            </a:r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17655"/>
              </p:ext>
            </p:extLst>
          </p:nvPr>
        </p:nvGraphicFramePr>
        <p:xfrm>
          <a:off x="1360963" y="221614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38" y="183831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0016"/>
              </p:ext>
            </p:extLst>
          </p:nvPr>
        </p:nvGraphicFramePr>
        <p:xfrm>
          <a:off x="3410425" y="2216140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913" y="1844665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033" y="5504778"/>
            <a:ext cx="28511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8064" y="6118003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4588" y="6045653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55662</TotalTime>
  <Words>3278</Words>
  <Application>Microsoft Macintosh PowerPoint</Application>
  <PresentationFormat>Widescreen</PresentationFormat>
  <Paragraphs>1477</Paragraphs>
  <Slides>54</Slides>
  <Notes>4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Wingdings</vt:lpstr>
      <vt:lpstr>dan-berkeley-nlp-v1</vt:lpstr>
      <vt:lpstr>Photo Editor Photo</vt:lpstr>
      <vt:lpstr>CS 188: Artificial Intelligence </vt:lpstr>
      <vt:lpstr>Our Status in CS188</vt:lpstr>
      <vt:lpstr>Today</vt:lpstr>
      <vt:lpstr>Inference in Ghostbusters</vt:lpstr>
      <vt:lpstr>Video of Demo Ghostbuster – No probability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Quiz: Events</vt:lpstr>
      <vt:lpstr>Marginal Distributions</vt:lpstr>
      <vt:lpstr>Quiz: Marginal Distributions</vt:lpstr>
      <vt:lpstr>Quiz: Marginal Distributions</vt:lpstr>
      <vt:lpstr>Conditional Probabilities</vt:lpstr>
      <vt:lpstr>Quiz: 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Quiz: Normalization Trick</vt:lpstr>
      <vt:lpstr>To Normalize</vt:lpstr>
      <vt:lpstr>Probabilistic Inference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Quiz: Bayes’ Rule</vt:lpstr>
      <vt:lpstr>Ghostbusters, Revisited</vt:lpstr>
      <vt:lpstr>Video of Demo Ghostbusters with Probability</vt:lpstr>
      <vt:lpstr>Next Time: Bayes’ Nets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Anca Dragan</cp:lastModifiedBy>
  <cp:revision>2626</cp:revision>
  <cp:lastPrinted>2014-02-27T08:03:23Z</cp:lastPrinted>
  <dcterms:created xsi:type="dcterms:W3CDTF">2004-08-27T04:16:05Z</dcterms:created>
  <dcterms:modified xsi:type="dcterms:W3CDTF">2021-10-05T23:44:25Z</dcterms:modified>
</cp:coreProperties>
</file>